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715000" cx="9144000"/>
  <p:notesSz cx="6858000" cy="9144000"/>
  <p:embeddedFontLst>
    <p:embeddedFont>
      <p:font typeface="Architects Daughter"/>
      <p:regular r:id="rId17"/>
    </p:embeddedFont>
    <p:embeddedFont>
      <p:font typeface="Chewy"/>
      <p:regular r:id="rId18"/>
    </p:embeddedFont>
    <p:embeddedFont>
      <p:font typeface="Bubblegum Sans"/>
      <p:regular r:id="rId19"/>
    </p:embeddedFont>
    <p:embeddedFont>
      <p:font typeface="Annie Use Your Telescope"/>
      <p:regular r:id="rId20"/>
    </p:embeddedFont>
    <p:embeddedFont>
      <p:font typeface="Calligraffitti"/>
      <p:regular r:id="rId21"/>
    </p:embeddedFont>
    <p:embeddedFont>
      <p:font typeface="Special Elite"/>
      <p:regular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nnieUseYourTelescope-regular.fntdata"/><Relationship Id="rId11" Type="http://schemas.openxmlformats.org/officeDocument/2006/relationships/slide" Target="slides/slide5.xml"/><Relationship Id="rId22" Type="http://schemas.openxmlformats.org/officeDocument/2006/relationships/font" Target="fonts/SpecialElite-regular.fntdata"/><Relationship Id="rId10" Type="http://schemas.openxmlformats.org/officeDocument/2006/relationships/slide" Target="slides/slide4.xml"/><Relationship Id="rId21" Type="http://schemas.openxmlformats.org/officeDocument/2006/relationships/font" Target="fonts/Calligraffitti-regular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ArchitectsDaughter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3.xml"/><Relationship Id="rId19" Type="http://schemas.openxmlformats.org/officeDocument/2006/relationships/font" Target="fonts/BubblegumSans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Chewy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686000" y="685800"/>
            <a:ext cx="54867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685993" y="685800"/>
            <a:ext cx="54867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686000" y="685800"/>
            <a:ext cx="54867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685993" y="685800"/>
            <a:ext cx="54867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827305"/>
            <a:ext cx="8520600" cy="2280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149027"/>
            <a:ext cx="8520600" cy="8807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229027"/>
            <a:ext cx="8520600" cy="2181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502472"/>
            <a:ext cx="8520600" cy="144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ctrTitle"/>
          </p:nvPr>
        </p:nvSpPr>
        <p:spPr>
          <a:xfrm>
            <a:off x="822959" y="2286000"/>
            <a:ext cx="7498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x="1645919" y="3429000"/>
            <a:ext cx="58521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3200"/>
            </a:lvl1pPr>
            <a:lvl2pPr lvl="1" rtl="0" algn="ctr">
              <a:spcBef>
                <a:spcPts val="0"/>
              </a:spcBef>
              <a:buSzPct val="100000"/>
              <a:defRPr sz="3200"/>
            </a:lvl2pPr>
            <a:lvl3pPr lvl="2" rtl="0" algn="ctr">
              <a:spcBef>
                <a:spcPts val="0"/>
              </a:spcBef>
              <a:buSzPct val="100000"/>
              <a:defRPr sz="3200"/>
            </a:lvl3pPr>
            <a:lvl4pPr lvl="3" rtl="0" algn="ctr">
              <a:spcBef>
                <a:spcPts val="0"/>
              </a:spcBef>
              <a:buSzPct val="100000"/>
              <a:defRPr sz="3200"/>
            </a:lvl4pPr>
            <a:lvl5pPr lvl="4" rtl="0" algn="ctr">
              <a:spcBef>
                <a:spcPts val="0"/>
              </a:spcBef>
              <a:buSzPct val="100000"/>
              <a:defRPr sz="3200"/>
            </a:lvl5pPr>
            <a:lvl6pPr lvl="5" rtl="0" algn="ctr">
              <a:spcBef>
                <a:spcPts val="0"/>
              </a:spcBef>
              <a:buSzPct val="100000"/>
              <a:defRPr sz="3200"/>
            </a:lvl6pPr>
            <a:lvl7pPr lvl="6" rtl="0" algn="ctr">
              <a:spcBef>
                <a:spcPts val="0"/>
              </a:spcBef>
              <a:buSzPct val="100000"/>
              <a:defRPr sz="3200"/>
            </a:lvl7pPr>
            <a:lvl8pPr lvl="7" rtl="0" algn="ctr">
              <a:spcBef>
                <a:spcPts val="0"/>
              </a:spcBef>
              <a:buSzPct val="100000"/>
              <a:defRPr sz="3200"/>
            </a:lvl8pPr>
            <a:lvl9pPr lvl="8" rtl="0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274319" y="228599"/>
            <a:ext cx="85953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9224"/>
              <a:defRPr sz="4266"/>
            </a:lvl1pPr>
            <a:lvl2pPr lvl="1" rtl="0">
              <a:spcBef>
                <a:spcPts val="0"/>
              </a:spcBef>
              <a:buSzPct val="99224"/>
              <a:defRPr sz="4266"/>
            </a:lvl2pPr>
            <a:lvl3pPr lvl="2" rtl="0">
              <a:spcBef>
                <a:spcPts val="0"/>
              </a:spcBef>
              <a:buSzPct val="99224"/>
              <a:defRPr sz="4266"/>
            </a:lvl3pPr>
            <a:lvl4pPr lvl="3" rtl="0">
              <a:spcBef>
                <a:spcPts val="0"/>
              </a:spcBef>
              <a:buSzPct val="99224"/>
              <a:defRPr sz="4266"/>
            </a:lvl4pPr>
            <a:lvl5pPr lvl="4" rtl="0">
              <a:spcBef>
                <a:spcPts val="0"/>
              </a:spcBef>
              <a:buSzPct val="99224"/>
              <a:defRPr sz="4266"/>
            </a:lvl5pPr>
            <a:lvl6pPr lvl="5" rtl="0">
              <a:spcBef>
                <a:spcPts val="0"/>
              </a:spcBef>
              <a:buSzPct val="99224"/>
              <a:defRPr sz="4266"/>
            </a:lvl6pPr>
            <a:lvl7pPr lvl="6" rtl="0">
              <a:spcBef>
                <a:spcPts val="0"/>
              </a:spcBef>
              <a:buSzPct val="99224"/>
              <a:defRPr sz="4266"/>
            </a:lvl7pPr>
            <a:lvl8pPr lvl="7" rtl="0">
              <a:spcBef>
                <a:spcPts val="0"/>
              </a:spcBef>
              <a:buSzPct val="99224"/>
              <a:defRPr sz="4266"/>
            </a:lvl8pPr>
            <a:lvl9pPr lvl="8" rtl="0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274319" y="1371599"/>
            <a:ext cx="85953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274319" y="228599"/>
            <a:ext cx="85953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9224"/>
              <a:defRPr sz="4266"/>
            </a:lvl1pPr>
            <a:lvl2pPr lvl="1" rtl="0">
              <a:spcBef>
                <a:spcPts val="0"/>
              </a:spcBef>
              <a:buSzPct val="99224"/>
              <a:defRPr sz="4266"/>
            </a:lvl2pPr>
            <a:lvl3pPr lvl="2" rtl="0">
              <a:spcBef>
                <a:spcPts val="0"/>
              </a:spcBef>
              <a:buSzPct val="99224"/>
              <a:defRPr sz="4266"/>
            </a:lvl3pPr>
            <a:lvl4pPr lvl="3" rtl="0">
              <a:spcBef>
                <a:spcPts val="0"/>
              </a:spcBef>
              <a:buSzPct val="99224"/>
              <a:defRPr sz="4266"/>
            </a:lvl4pPr>
            <a:lvl5pPr lvl="4" rtl="0">
              <a:spcBef>
                <a:spcPts val="0"/>
              </a:spcBef>
              <a:buSzPct val="99224"/>
              <a:defRPr sz="4266"/>
            </a:lvl5pPr>
            <a:lvl6pPr lvl="5" rtl="0">
              <a:spcBef>
                <a:spcPts val="0"/>
              </a:spcBef>
              <a:buSzPct val="99224"/>
              <a:defRPr sz="4266"/>
            </a:lvl6pPr>
            <a:lvl7pPr lvl="6" rtl="0">
              <a:spcBef>
                <a:spcPts val="0"/>
              </a:spcBef>
              <a:buSzPct val="99224"/>
              <a:defRPr sz="4266"/>
            </a:lvl7pPr>
            <a:lvl8pPr lvl="7" rtl="0">
              <a:spcBef>
                <a:spcPts val="0"/>
              </a:spcBef>
              <a:buSzPct val="99224"/>
              <a:defRPr sz="4266"/>
            </a:lvl8pPr>
            <a:lvl9pPr lvl="8" rtl="0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274319" y="1371599"/>
            <a:ext cx="40233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846319" y="1371599"/>
            <a:ext cx="40232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274319" y="5029199"/>
            <a:ext cx="85953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buChar char="●"/>
              <a:defRPr sz="3200"/>
            </a:lvl1pPr>
            <a:lvl2pPr lvl="1" rtl="0" algn="ctr">
              <a:spcBef>
                <a:spcPts val="0"/>
              </a:spcBef>
              <a:buSzPct val="100000"/>
              <a:buChar char="○"/>
              <a:defRPr sz="3200"/>
            </a:lvl2pPr>
            <a:lvl3pPr lvl="2" rtl="0" algn="ctr">
              <a:spcBef>
                <a:spcPts val="0"/>
              </a:spcBef>
              <a:buSzPct val="100000"/>
              <a:buChar char="■"/>
              <a:defRPr sz="3200"/>
            </a:lvl3pPr>
            <a:lvl4pPr lvl="3" rtl="0" algn="ctr">
              <a:spcBef>
                <a:spcPts val="0"/>
              </a:spcBef>
              <a:buSzPct val="100000"/>
              <a:buChar char="●"/>
              <a:defRPr sz="3200"/>
            </a:lvl4pPr>
            <a:lvl5pPr lvl="4" rtl="0" algn="ctr">
              <a:spcBef>
                <a:spcPts val="0"/>
              </a:spcBef>
              <a:buSzPct val="100000"/>
              <a:buChar char="○"/>
              <a:defRPr sz="3200"/>
            </a:lvl5pPr>
            <a:lvl6pPr lvl="5" rtl="0" algn="ctr">
              <a:spcBef>
                <a:spcPts val="0"/>
              </a:spcBef>
              <a:buSzPct val="100000"/>
              <a:buChar char="■"/>
              <a:defRPr sz="3200"/>
            </a:lvl6pPr>
            <a:lvl7pPr lvl="6" rtl="0" algn="ctr">
              <a:spcBef>
                <a:spcPts val="0"/>
              </a:spcBef>
              <a:buSzPct val="100000"/>
              <a:buChar char="●"/>
              <a:defRPr sz="3200"/>
            </a:lvl7pPr>
            <a:lvl8pPr lvl="7" rtl="0" algn="ctr">
              <a:spcBef>
                <a:spcPts val="0"/>
              </a:spcBef>
              <a:buSzPct val="100000"/>
              <a:buChar char="○"/>
              <a:defRPr sz="3200"/>
            </a:lvl8pPr>
            <a:lvl9pPr lvl="8" rtl="0" algn="ctr">
              <a:spcBef>
                <a:spcPts val="0"/>
              </a:spcBef>
              <a:buSzPct val="100000"/>
              <a:buChar char="■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x="685800" y="1759269"/>
            <a:ext cx="7772400" cy="128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685800" y="3155614"/>
            <a:ext cx="7772400" cy="871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333500"/>
            <a:ext cx="82296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57200" y="1333500"/>
            <a:ext cx="39945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92273" y="1333500"/>
            <a:ext cx="39945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4895899"/>
            <a:ext cx="82296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280527"/>
            <a:ext cx="39999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280527"/>
            <a:ext cx="39999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500166"/>
            <a:ext cx="6367800" cy="4545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38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3114527"/>
            <a:ext cx="4045200" cy="13721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804527"/>
            <a:ext cx="3837000" cy="4105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700638"/>
            <a:ext cx="5998800" cy="672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333500"/>
            <a:ext cx="82296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l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182875" y="0"/>
            <a:ext cx="8655300" cy="444600"/>
          </a:xfrm>
          <a:prstGeom prst="rect">
            <a:avLst/>
          </a:prstGeom>
        </p:spPr>
        <p:txBody>
          <a:bodyPr anchorCtr="0" anchor="t" bIns="38100" lIns="38100" rIns="38100" wrap="square" tIns="38100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b="1" lang="en" sz="3000" u="sng">
                <a:solidFill>
                  <a:srgbClr val="FF0000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Quiz 9/13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3425" y="444599"/>
            <a:ext cx="9080700" cy="4966200"/>
          </a:xfrm>
          <a:prstGeom prst="rect">
            <a:avLst/>
          </a:prstGeom>
        </p:spPr>
        <p:txBody>
          <a:bodyPr anchorCtr="0" anchor="t" bIns="38100" lIns="38100" rIns="38100" wrap="square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1) </a:t>
            </a: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who created a philosophy that influences modern thinkers &amp; helped to create the scientific method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A) Montaigne					B) Henry IV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C) Descartes				D) Cardinal Richelieu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2) </a:t>
            </a: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1598, ___ gives the Edict of Nantes</a:t>
            </a: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A) Montaigne					B) Henry IV</a:t>
            </a: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C) Descartes				D) Cardinal Richelieu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-3"/>
            <a:ext cx="8229600" cy="595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i="1" lang="en" u="sng">
                <a:solidFill>
                  <a:srgbClr val="FF0000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Task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0" y="526150"/>
            <a:ext cx="9144000" cy="507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Architects Daughter"/>
                <a:ea typeface="Architects Daughter"/>
                <a:cs typeface="Architects Daughter"/>
                <a:sym typeface="Architects Daughter"/>
              </a:rPr>
              <a:t>Using your </a:t>
            </a:r>
            <a:r>
              <a:rPr lang="en" sz="3600">
                <a:solidFill>
                  <a:srgbClr val="4A86E8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text (598-602)</a:t>
            </a:r>
            <a:r>
              <a:rPr lang="en" sz="3600">
                <a:latin typeface="Architects Daughter"/>
                <a:ea typeface="Architects Daughter"/>
                <a:cs typeface="Architects Daughter"/>
                <a:sym typeface="Architects Daughter"/>
              </a:rPr>
              <a:t> create a timeline of the French monarchy under Louis XIV, the SUn King.   After each event put whether the event </a:t>
            </a:r>
            <a:r>
              <a:rPr b="1" lang="en" sz="3600" u="sng">
                <a:solidFill>
                  <a:srgbClr val="6AA84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strengthened </a:t>
            </a:r>
            <a:r>
              <a:rPr lang="en" sz="3600">
                <a:latin typeface="Architects Daughter"/>
                <a:ea typeface="Architects Daughter"/>
                <a:cs typeface="Architects Daughter"/>
                <a:sym typeface="Architects Daughter"/>
              </a:rPr>
              <a:t>or </a:t>
            </a:r>
            <a:r>
              <a:rPr b="1" lang="en" sz="3600" u="sng">
                <a:solidFill>
                  <a:srgbClr val="6AA84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weakened</a:t>
            </a:r>
            <a:r>
              <a:rPr lang="en" sz="3600">
                <a:latin typeface="Architects Daughter"/>
                <a:ea typeface="Architects Daughter"/>
                <a:cs typeface="Architects Daughter"/>
                <a:sym typeface="Architects Daughter"/>
              </a:rPr>
              <a:t> the </a:t>
            </a:r>
            <a:r>
              <a:rPr b="1" lang="en" sz="3600" u="sng">
                <a:solidFill>
                  <a:srgbClr val="6AA84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monarchy</a:t>
            </a:r>
            <a:r>
              <a:rPr lang="en" sz="3600">
                <a:latin typeface="Architects Daughter"/>
                <a:ea typeface="Architects Daughter"/>
                <a:cs typeface="Architects Daughter"/>
                <a:sym typeface="Architects Daughter"/>
              </a:rPr>
              <a:t>.  </a:t>
            </a:r>
          </a:p>
          <a:p>
            <a:pPr lvl="0">
              <a:spcBef>
                <a:spcPts val="0"/>
              </a:spcBef>
              <a:buNone/>
            </a:pPr>
            <a:r>
              <a:rPr lang="en" sz="3600">
                <a:latin typeface="Architects Daughter"/>
                <a:ea typeface="Architects Daughter"/>
                <a:cs typeface="Architects Daughter"/>
                <a:sym typeface="Architects Daughter"/>
              </a:rPr>
              <a:t>This timeline should go from </a:t>
            </a:r>
            <a:r>
              <a:rPr lang="en" sz="3600" u="sng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1643 to 1715.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13525" y="7024"/>
            <a:ext cx="9142200" cy="1939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000000"/>
                </a:solidFill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Name                       	Class                      9/13/17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000000"/>
                </a:solidFill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Mr. D 					                                        SS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Aim: </a:t>
            </a:r>
            <a:r>
              <a:rPr lang="en" sz="3000"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What impact did Louis XIV have on France ?</a:t>
            </a:r>
          </a:p>
          <a:p>
            <a:pPr lvl="0" rtl="0" algn="ctr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Do Now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13525" y="2137725"/>
            <a:ext cx="8957700" cy="3144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Answer the skillbuilder questions on page 600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-2"/>
            <a:ext cx="8229600" cy="694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i="1" lang="en" u="sng">
                <a:solidFill>
                  <a:srgbClr val="980000"/>
                </a:solidFill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How did Louis XIV weaken the Nobles Authority?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81075" y="586350"/>
            <a:ext cx="9063000" cy="506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-1661, Louis takes control of the govt.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- Louis XIV excluded the Nobles from his councils &amp; gave more power to intendants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- Louis would regularly talk with these local officials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0500" y="0"/>
            <a:ext cx="9038700" cy="828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i="1" lang="en" sz="2400" u="sng">
                <a:solidFill>
                  <a:srgbClr val="00FF00"/>
                </a:solidFill>
                <a:latin typeface="Special Elite"/>
                <a:ea typeface="Special Elite"/>
                <a:cs typeface="Special Elite"/>
                <a:sym typeface="Special Elite"/>
              </a:rPr>
              <a:t>What steps did Jean Baptiste Colbert take to turn France into an economic Power?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0500" y="609950"/>
            <a:ext cx="9144000" cy="5029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Jean Baptiste Colbert was the minister of finance under Louis XIV &amp; believed in mercantilism</a:t>
            </a:r>
          </a:p>
          <a:p>
            <a:pPr indent="-228600" lvl="0" marL="457200" rtl="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To keep money in France, Colbert wanted to manufacture everything instead of relying on imports</a:t>
            </a:r>
          </a:p>
          <a:p>
            <a:pPr indent="-228600" lvl="0" marL="457200" rtl="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To accomplish this Colbert:</a:t>
            </a:r>
          </a:p>
          <a:p>
            <a:pPr indent="-228600" lvl="1" marL="914400" rtl="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Gave govt. Funds &amp; tax benefits to companies</a:t>
            </a:r>
          </a:p>
          <a:p>
            <a:pPr indent="-228600" lvl="1" marL="914400" rtl="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Place a high tariff on imported goods</a:t>
            </a:r>
          </a:p>
          <a:p>
            <a:pPr indent="-228600" lvl="1" marL="914400" rtl="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Encouraged people to move to Canada, a French colony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81075" y="0"/>
            <a:ext cx="8998200" cy="595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i="1" lang="en" sz="3000" u="sng">
                <a:solidFill>
                  <a:srgbClr val="0000FF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What steps did Louis XIV take to control the Nobility?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0500" y="411250"/>
            <a:ext cx="9144000" cy="522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Every morning 100 of the most privileged nobles waiting to help the king get dressed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Other waited outside the bedroom hoping to get noticed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This would determine if the nobel was a success or a failure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Having the nobles at the palace increase Louis’ power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It took the nobles away from their homes giving more power to intendants &amp; made them dependent on the king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81075" y="0"/>
            <a:ext cx="8998200" cy="595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i="1" lang="en" sz="3000" u="sng">
                <a:solidFill>
                  <a:srgbClr val="FF9900"/>
                </a:solidFill>
                <a:latin typeface="Chewy"/>
                <a:ea typeface="Chewy"/>
                <a:cs typeface="Chewy"/>
                <a:sym typeface="Chewy"/>
              </a:rPr>
              <a:t>Why did Louis fail to expand the French Empire?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0500" y="411250"/>
            <a:ext cx="9144000" cy="522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1672, France is defeated in the Netherlands because the Dutch opened the dikes &amp; flooded the countryside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In the 1680’s European nations joined together to stop France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1701, this alliance intervenes in to prevent the union of France &amp; Spain, becomes known as the War of Spanish Succession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1714, war ends with Britain gaining many former Spanish &amp; French possessions, increasing Britain's power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182875" y="0"/>
            <a:ext cx="8655300" cy="444600"/>
          </a:xfrm>
          <a:prstGeom prst="rect">
            <a:avLst/>
          </a:prstGeom>
        </p:spPr>
        <p:txBody>
          <a:bodyPr anchorCtr="0" anchor="t" bIns="38100" lIns="38100" rIns="38100" wrap="square" tIns="38100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b="1" lang="en" sz="3000" u="sng">
                <a:solidFill>
                  <a:srgbClr val="FF0000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Quiz 9/14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3425" y="444599"/>
            <a:ext cx="9080700" cy="4966200"/>
          </a:xfrm>
          <a:prstGeom prst="rect">
            <a:avLst/>
          </a:prstGeom>
        </p:spPr>
        <p:txBody>
          <a:bodyPr anchorCtr="0" anchor="t" bIns="38100" lIns="38100" rIns="38100" wrap="square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1) </a:t>
            </a: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Galileo Galilei and Sir Issac Newton are most closely associated with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A) initiating religious reforms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B) leading political revolutions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C) conducting investigative experiments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D) engaging in foreign conquests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2) </a:t>
            </a: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 The term monsoons can be defined as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A) seasonal winds 		B) sand deposits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C) ocean currents 		D) mountain avalanches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13525" y="7024"/>
            <a:ext cx="9142200" cy="2016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000000"/>
                </a:solidFill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Name                       	Class                      9/14/17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000000"/>
                </a:solidFill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Mr. D 					                                        SS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Aim: </a:t>
            </a:r>
            <a:r>
              <a:rPr lang="en" sz="3000"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What impact did Louis XIV have on France ?</a:t>
            </a:r>
          </a:p>
          <a:p>
            <a:pPr lvl="0" rtl="0" algn="ctr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Do Now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13525" y="2137725"/>
            <a:ext cx="8957700" cy="3144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Answer the skillbuilder questions on page 602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81075" y="0"/>
            <a:ext cx="8998200" cy="595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i="1" lang="en" sz="3000" u="sng">
                <a:solidFill>
                  <a:srgbClr val="9900FF"/>
                </a:solidFill>
                <a:latin typeface="Special Elite"/>
                <a:ea typeface="Special Elite"/>
                <a:cs typeface="Special Elite"/>
                <a:sym typeface="Special Elite"/>
              </a:rPr>
              <a:t>What is the Legacy of Louis XIV?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0500" y="411250"/>
            <a:ext cx="9144000" cy="522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Louis left a mixed legacy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On the negative side constant war had created a lot of debt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Resentment among the lower classes for the high taxes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On the positive side France was a powerful nation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Was at the top in literature &amp; art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